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8" r:id="rId2"/>
    <p:sldId id="256" r:id="rId3"/>
    <p:sldId id="259" r:id="rId4"/>
    <p:sldId id="288" r:id="rId5"/>
    <p:sldId id="289" r:id="rId6"/>
    <p:sldId id="274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292929"/>
    <a:srgbClr val="86D921"/>
    <a:srgbClr val="FCBC4A"/>
    <a:srgbClr val="FE8D48"/>
    <a:srgbClr val="FF8D47"/>
    <a:srgbClr val="5F5F5F"/>
    <a:srgbClr val="B2B2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>
      <p:cViewPr varScale="1">
        <p:scale>
          <a:sx n="67" d="100"/>
          <a:sy n="67" d="100"/>
        </p:scale>
        <p:origin x="-5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45B9BE8-B4E6-4683-B238-D24D5FCE0AA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89D394-4D38-45BF-996B-0C9573F4103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Rectangle 15"/>
          <p:cNvSpPr>
            <a:spLocks noChangeArrowheads="1"/>
          </p:cNvSpPr>
          <p:nvPr/>
        </p:nvSpPr>
        <p:spPr bwMode="gray">
          <a:xfrm>
            <a:off x="7172325" y="1062038"/>
            <a:ext cx="1971675" cy="579596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gray">
          <a:xfrm>
            <a:off x="7172325" y="1028700"/>
            <a:ext cx="1971675" cy="5829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gray">
          <a:xfrm>
            <a:off x="0" y="0"/>
            <a:ext cx="7142163" cy="573405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0" y="5676900"/>
            <a:ext cx="7142163" cy="1182688"/>
          </a:xfrm>
          <a:prstGeom prst="rect">
            <a:avLst/>
          </a:prstGeom>
          <a:solidFill>
            <a:srgbClr val="D3D3D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gray">
          <a:xfrm>
            <a:off x="7172325" y="0"/>
            <a:ext cx="1971675" cy="9906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091" name="Picture 19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4676775" y="1323975"/>
            <a:ext cx="2465388" cy="3387725"/>
          </a:xfrm>
          <a:prstGeom prst="rect">
            <a:avLst/>
          </a:prstGeom>
          <a:noFill/>
        </p:spPr>
      </p:pic>
      <p:sp>
        <p:nvSpPr>
          <p:cNvPr id="3092" name="Rectangle 20"/>
          <p:cNvSpPr>
            <a:spLocks noChangeArrowheads="1"/>
          </p:cNvSpPr>
          <p:nvPr/>
        </p:nvSpPr>
        <p:spPr bwMode="gray">
          <a:xfrm>
            <a:off x="1571625" y="4721225"/>
            <a:ext cx="7572375" cy="16033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1200" y="4800600"/>
            <a:ext cx="7096125" cy="990600"/>
          </a:xfrm>
        </p:spPr>
        <p:txBody>
          <a:bodyPr/>
          <a:lstStyle>
            <a:lvl1pPr algn="l">
              <a:defRPr sz="49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11575" y="5943600"/>
            <a:ext cx="4038600" cy="457200"/>
          </a:xfrm>
        </p:spPr>
        <p:txBody>
          <a:bodyPr/>
          <a:lstStyle>
            <a:lvl1pPr marL="0" indent="0">
              <a:buFontTx/>
              <a:buNone/>
              <a:defRPr sz="1800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fld id="{25D8579B-9EAE-4B7E-BD45-D2451A0E4C3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gray">
          <a:xfrm>
            <a:off x="7239000" y="304800"/>
            <a:ext cx="18383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200">
                <a:solidFill>
                  <a:srgbClr val="FFFFFF"/>
                </a:solidFill>
                <a:latin typeface="Arial Black" pitchFamily="34" charset="0"/>
              </a:rPr>
              <a:t>L/O/G/O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7" grpId="0" animBg="1"/>
      <p:bldP spid="3086" grpId="0" animBg="1"/>
      <p:bldP spid="3088" grpId="0" animBg="1"/>
      <p:bldP spid="3089" grpId="0" animBg="1"/>
      <p:bldP spid="3090" grpId="0" animBg="1"/>
      <p:bldP spid="3092" grpId="0" animBg="1"/>
      <p:bldP spid="3074" grpId="0"/>
      <p:bldP spid="3075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8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B0AA0-B3B9-482E-A934-CAD6948065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7963"/>
            <a:ext cx="2057400" cy="5765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7963"/>
            <a:ext cx="6019800" cy="5765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D8CE5D-03D1-41A8-AB43-662FE0D320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7963"/>
            <a:ext cx="8229600" cy="7921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50EC87B-7D9D-48BD-B134-9B81B828CE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7963"/>
            <a:ext cx="8229600" cy="7921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9BD19E2-DE19-44EB-AFBA-870DDB84A6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7963"/>
            <a:ext cx="8229600" cy="7921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031FB5F-C29F-4618-A0C4-A1666D78C9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861F7-7E06-49DC-8C5A-2C995E62CF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0DA20-6E37-42B9-B3C0-32D394CBE4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BD28B-D1F6-424B-8829-16F7F0F643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974D2-0EA8-467D-9F7E-72E95AA34B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5C82D3-218D-4204-94DD-BBF7152023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951A0-BAE3-4DC8-8135-02419E7BAB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1A369E-51CF-4665-A611-DE48FF051D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03CC5-E3B2-4B53-AD23-14D37DBBED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8893175" y="1035050"/>
            <a:ext cx="250825" cy="1776413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gray">
          <a:xfrm>
            <a:off x="8893175" y="2855913"/>
            <a:ext cx="250825" cy="4002087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gray">
          <a:xfrm>
            <a:off x="0" y="0"/>
            <a:ext cx="9144000" cy="9906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gray">
          <a:xfrm>
            <a:off x="0" y="115888"/>
            <a:ext cx="8893175" cy="874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07963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4478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CDB6D00-3C00-48CF-B532-4C7310CF1D5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" grpId="0" animBg="1"/>
      <p:bldP spid="1033" grpId="0" animBg="1"/>
      <p:bldP spid="1034" grpId="0" animBg="1"/>
      <p:bldP spid="1035" grpId="0" animBg="1"/>
      <p:bldP spid="1026" grpId="0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timer%20tools/TimerTools&#8482;%20&#8211;%20PC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timer%20tools/TimerTools&#8482;%20&#8211;%20PC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timer%20tools/TimerTools&#8482;%20&#8211;%20PC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Стили речи</a:t>
            </a:r>
            <a:endParaRPr lang="en-US" dirty="0"/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ltGray">
          <a:xfrm rot="5400000">
            <a:off x="-2422525" y="1711325"/>
            <a:ext cx="4824412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tx2">
                  <a:gamma/>
                  <a:tint val="45490"/>
                  <a:invGamma/>
                  <a:alpha val="60001"/>
                </a:schemeClr>
              </a:gs>
              <a:gs pos="100000">
                <a:schemeClr val="tx2">
                  <a:alpha val="60001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gray">
          <a:xfrm>
            <a:off x="2000232" y="5143512"/>
            <a:ext cx="5500726" cy="1357322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>
              <a:spcBef>
                <a:spcPts val="0"/>
              </a:spcBef>
            </a:pPr>
            <a:r>
              <a:rPr lang="ru-RU" sz="2800" b="1" dirty="0" smtClean="0"/>
              <a:t>4</a:t>
            </a:r>
            <a:r>
              <a:rPr lang="ru-RU" b="1" dirty="0" smtClean="0"/>
              <a:t>. </a:t>
            </a:r>
            <a:r>
              <a:rPr lang="ru-RU" sz="2800" b="1" dirty="0" smtClean="0"/>
              <a:t>Основные жанры стиля….</a:t>
            </a:r>
            <a:endParaRPr lang="en-US" sz="2800" b="1" dirty="0"/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gray">
          <a:xfrm>
            <a:off x="2428860" y="3786190"/>
            <a:ext cx="5857916" cy="1214446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514350" indent="-514350">
              <a:spcBef>
                <a:spcPts val="0"/>
              </a:spcBef>
              <a:buAutoNum type="arabicPeriod" startAt="3"/>
            </a:pPr>
            <a:r>
              <a:rPr lang="ru-RU" sz="2800" b="1" dirty="0" smtClean="0"/>
              <a:t>Отличительными чертами</a:t>
            </a:r>
          </a:p>
          <a:p>
            <a:pPr marL="514350" indent="-514350">
              <a:spcBef>
                <a:spcPts val="0"/>
              </a:spcBef>
            </a:pPr>
            <a:r>
              <a:rPr lang="ru-RU" sz="2800" b="1" dirty="0" smtClean="0"/>
              <a:t> стиля  можно считать….</a:t>
            </a: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gray">
          <a:xfrm>
            <a:off x="2214546" y="2428868"/>
            <a:ext cx="6072230" cy="1214446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b="1" dirty="0"/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gray">
          <a:xfrm>
            <a:off x="1500166" y="1142984"/>
            <a:ext cx="5664220" cy="1136664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>
              <a:spcBef>
                <a:spcPts val="0"/>
              </a:spcBef>
              <a:buAutoNum type="arabicPeriod"/>
            </a:pPr>
            <a:r>
              <a:rPr lang="ru-RU" sz="2800" b="1" dirty="0" smtClean="0"/>
              <a:t>Основная цель стиля …..</a:t>
            </a:r>
          </a:p>
        </p:txBody>
      </p:sp>
      <p:grpSp>
        <p:nvGrpSpPr>
          <p:cNvPr id="6153" name="Group 9"/>
          <p:cNvGrpSpPr>
            <a:grpSpLocks/>
          </p:cNvGrpSpPr>
          <p:nvPr/>
        </p:nvGrpSpPr>
        <p:grpSpPr bwMode="auto">
          <a:xfrm>
            <a:off x="1285852" y="2000240"/>
            <a:ext cx="381000" cy="381000"/>
            <a:chOff x="2078" y="1680"/>
            <a:chExt cx="1615" cy="1615"/>
          </a:xfrm>
        </p:grpSpPr>
        <p:sp>
          <p:nvSpPr>
            <p:cNvPr id="6154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5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6" name="Oval 1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57" name="Oval 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58" name="Oval 1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159" name="Oval 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6160" name="Group 16"/>
          <p:cNvGrpSpPr>
            <a:grpSpLocks/>
          </p:cNvGrpSpPr>
          <p:nvPr/>
        </p:nvGrpSpPr>
        <p:grpSpPr bwMode="auto">
          <a:xfrm>
            <a:off x="1857356" y="2857496"/>
            <a:ext cx="381000" cy="381000"/>
            <a:chOff x="2078" y="1680"/>
            <a:chExt cx="1615" cy="1615"/>
          </a:xfrm>
        </p:grpSpPr>
        <p:sp>
          <p:nvSpPr>
            <p:cNvPr id="6161" name="Oval 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2" name="Oval 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3" name="Oval 1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64" name="Oval 2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0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65" name="Oval 2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166" name="Oval 2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6167" name="Group 23"/>
          <p:cNvGrpSpPr>
            <a:grpSpLocks/>
          </p:cNvGrpSpPr>
          <p:nvPr/>
        </p:nvGrpSpPr>
        <p:grpSpPr bwMode="auto">
          <a:xfrm>
            <a:off x="2071670" y="4214818"/>
            <a:ext cx="381000" cy="381000"/>
            <a:chOff x="2078" y="1680"/>
            <a:chExt cx="1615" cy="1615"/>
          </a:xfrm>
        </p:grpSpPr>
        <p:sp>
          <p:nvSpPr>
            <p:cNvPr id="6168" name="Oval 2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9" name="Oval 2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0" name="Oval 2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71" name="Oval 2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72" name="Oval 2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173" name="Oval 2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6174" name="Group 30"/>
          <p:cNvGrpSpPr>
            <a:grpSpLocks/>
          </p:cNvGrpSpPr>
          <p:nvPr/>
        </p:nvGrpSpPr>
        <p:grpSpPr bwMode="auto">
          <a:xfrm>
            <a:off x="1785918" y="5214950"/>
            <a:ext cx="381000" cy="381000"/>
            <a:chOff x="2078" y="1680"/>
            <a:chExt cx="1615" cy="1615"/>
          </a:xfrm>
        </p:grpSpPr>
        <p:sp>
          <p:nvSpPr>
            <p:cNvPr id="6175" name="Oval 3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6" name="Oval 3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7" name="Oval 3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78" name="Oval 3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79" name="Oval 3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180" name="Oval 3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6188" name="Text Box 44"/>
          <p:cNvSpPr txBox="1">
            <a:spLocks noChangeArrowheads="1"/>
          </p:cNvSpPr>
          <p:nvPr/>
        </p:nvSpPr>
        <p:spPr bwMode="black">
          <a:xfrm>
            <a:off x="76200" y="3506788"/>
            <a:ext cx="167322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2428860" y="2786058"/>
            <a:ext cx="6101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spcBef>
                <a:spcPts val="0"/>
              </a:spcBef>
            </a:pPr>
            <a:r>
              <a:rPr lang="ru-RU" sz="2800" b="1" dirty="0" smtClean="0"/>
              <a:t>2.….стиль обслуживает сферу….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71604" y="3429000"/>
            <a:ext cx="7505721" cy="2362200"/>
          </a:xfrm>
        </p:spPr>
        <p:txBody>
          <a:bodyPr/>
          <a:lstStyle/>
          <a:p>
            <a:r>
              <a:rPr lang="ru-RU" sz="2500" dirty="0" smtClean="0"/>
              <a:t/>
            </a:r>
            <a:br>
              <a:rPr lang="ru-RU" sz="2500" dirty="0" smtClean="0"/>
            </a:br>
            <a:r>
              <a:rPr lang="ru-RU" sz="2500" dirty="0"/>
              <a:t/>
            </a:r>
            <a:br>
              <a:rPr lang="ru-RU" sz="2500" dirty="0"/>
            </a:br>
            <a:r>
              <a:rPr lang="ru-RU" sz="2500" dirty="0" smtClean="0"/>
              <a:t>   </a:t>
            </a:r>
            <a:br>
              <a:rPr lang="ru-RU" sz="2500" dirty="0" smtClean="0"/>
            </a:br>
            <a:r>
              <a:rPr lang="ru-RU" sz="3600" dirty="0" smtClean="0"/>
              <a:t>Официально-деловой стиль.</a:t>
            </a:r>
            <a:br>
              <a:rPr lang="ru-RU" sz="3600" dirty="0" smtClean="0"/>
            </a:br>
            <a:r>
              <a:rPr lang="ru-RU" sz="3600" dirty="0" smtClean="0"/>
              <a:t> Деловые бумаги</a:t>
            </a:r>
            <a:endParaRPr lang="en-US" sz="36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29124" y="5643578"/>
            <a:ext cx="3876676" cy="452422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урока: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2638" y="1590675"/>
            <a:ext cx="7718452" cy="4552969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sz="4000" dirty="0" smtClean="0"/>
              <a:t>Углубленно изучить…</a:t>
            </a:r>
          </a:p>
          <a:p>
            <a:pPr marL="457200" indent="-457200">
              <a:buAutoNum type="arabicPeriod"/>
            </a:pPr>
            <a:r>
              <a:rPr lang="ru-RU" sz="4000" dirty="0" smtClean="0"/>
              <a:t>Уточнить…</a:t>
            </a:r>
          </a:p>
          <a:p>
            <a:pPr marL="457200" indent="-457200">
              <a:buAutoNum type="arabicPeriod"/>
            </a:pPr>
            <a:r>
              <a:rPr lang="ru-RU" sz="4000" dirty="0" smtClean="0"/>
              <a:t>Научиться правильно оформлять…</a:t>
            </a:r>
          </a:p>
          <a:p>
            <a:pPr marL="457200" indent="-457200">
              <a:buAutoNum type="arabicPeriod"/>
            </a:pPr>
            <a:r>
              <a:rPr lang="ru-RU" sz="4000" dirty="0" smtClean="0"/>
              <a:t>Научиться применять…</a:t>
            </a:r>
          </a:p>
          <a:p>
            <a:pPr marL="457200" indent="-457200">
              <a:buAutoNum type="arabicPeriod"/>
            </a:pPr>
            <a:r>
              <a:rPr lang="ru-RU" sz="4000" dirty="0" smtClean="0"/>
              <a:t>Своя цель</a:t>
            </a:r>
            <a:endParaRPr lang="en-US" sz="4000" dirty="0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 flipV="1">
            <a:off x="5357818" y="5532609"/>
            <a:ext cx="287178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[ </a:t>
            </a:r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7173" name="Picture 5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4648200"/>
            <a:ext cx="1619250" cy="2224088"/>
          </a:xfrm>
          <a:prstGeom prst="rect">
            <a:avLst/>
          </a:prstGeom>
          <a:noFill/>
        </p:spPr>
      </p:pic>
      <p:sp>
        <p:nvSpPr>
          <p:cNvPr id="6" name="Стрелка вправо 5">
            <a:hlinkClick r:id="rId3" action="ppaction://hlinkfile"/>
          </p:cNvPr>
          <p:cNvSpPr/>
          <p:nvPr/>
        </p:nvSpPr>
        <p:spPr>
          <a:xfrm>
            <a:off x="571472" y="714356"/>
            <a:ext cx="714380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Официально-деловой стиль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1071546"/>
            <a:ext cx="5043494" cy="5500726"/>
          </a:xfrm>
        </p:spPr>
        <p:txBody>
          <a:bodyPr/>
          <a:lstStyle/>
          <a:p>
            <a:pPr>
              <a:buNone/>
            </a:pPr>
            <a:r>
              <a:rPr lang="ru-RU" sz="16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</a:t>
            </a:r>
            <a:r>
              <a:rPr lang="ru-RU" sz="1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Сфера </a:t>
            </a:r>
            <a:r>
              <a:rPr lang="ru-RU" sz="1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функционирования официального стиля— это </a:t>
            </a:r>
            <a:r>
              <a:rPr lang="ru-RU" sz="1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_______________________________________________________________________________.</a:t>
            </a:r>
            <a:endParaRPr lang="ru-RU" sz="1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Цель </a:t>
            </a:r>
            <a:r>
              <a:rPr lang="ru-RU" sz="1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данного стиля—регулирование ____________________________________________________________________________________________________отношений людей.</a:t>
            </a:r>
            <a:endParaRPr lang="ru-RU" sz="1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Основными </a:t>
            </a:r>
            <a:r>
              <a:rPr lang="ru-RU" sz="1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чертами официального стиля речи  считаются </a:t>
            </a:r>
            <a:r>
              <a:rPr lang="ru-RU" sz="1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________________________________________________________________________________</a:t>
            </a:r>
            <a:endParaRPr lang="ru-RU" sz="1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Для </a:t>
            </a:r>
            <a:r>
              <a:rPr lang="ru-RU" sz="1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лексики текстов официального стиля характерно использование </a:t>
            </a:r>
            <a:r>
              <a:rPr lang="ru-RU" sz="1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______________________________________________________________________________. </a:t>
            </a:r>
            <a:r>
              <a:rPr lang="ru-RU" sz="1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Жанры официально-делового </a:t>
            </a:r>
            <a:r>
              <a:rPr lang="ru-RU" sz="1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стиля —________________________________________________________________________________________________________________________</a:t>
            </a:r>
            <a:endParaRPr lang="ru-RU" sz="1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Стрелка вправо 3">
            <a:hlinkClick r:id="rId2" action="ppaction://hlinkfile"/>
          </p:cNvPr>
          <p:cNvSpPr/>
          <p:nvPr/>
        </p:nvSpPr>
        <p:spPr>
          <a:xfrm>
            <a:off x="500034" y="5786454"/>
            <a:ext cx="785818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Официально-деловой стиль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1071546"/>
            <a:ext cx="5043494" cy="5500726"/>
          </a:xfrm>
        </p:spPr>
        <p:txBody>
          <a:bodyPr/>
          <a:lstStyle/>
          <a:p>
            <a:pPr algn="just">
              <a:buNone/>
            </a:pPr>
            <a:r>
              <a:rPr lang="ru-RU" sz="18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С</a:t>
            </a:r>
            <a:r>
              <a:rPr lang="ru-RU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фера </a:t>
            </a:r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функционирования официального </a:t>
            </a:r>
            <a:r>
              <a:rPr lang="ru-RU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стиля — </a:t>
            </a:r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</a:t>
            </a:r>
            <a:r>
              <a:rPr lang="ru-RU" sz="1800" b="1" dirty="0"/>
              <a:t> </a:t>
            </a:r>
            <a:r>
              <a:rPr lang="ru-RU" sz="18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управление, право, делопроизводство.</a:t>
            </a:r>
            <a:endParaRPr lang="ru-RU" sz="18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Цель </a:t>
            </a:r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данного стиля—регулирование </a:t>
            </a:r>
            <a:r>
              <a:rPr lang="ru-RU" sz="18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государственных, социальных, служебных и личных </a:t>
            </a:r>
            <a:r>
              <a:rPr lang="ru-RU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отношений </a:t>
            </a:r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людей.</a:t>
            </a:r>
            <a:endParaRPr lang="ru-RU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Основными </a:t>
            </a:r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чертами официального стиля речи  считаются </a:t>
            </a:r>
            <a:r>
              <a:rPr lang="ru-RU" sz="18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точность, информативность, стандартность, отсутствие  эмоциональности.</a:t>
            </a:r>
            <a:endParaRPr lang="ru-RU" sz="18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Для </a:t>
            </a:r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лексики текстов официального стиля характерно использование 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</a:rPr>
              <a:t>т</a:t>
            </a:r>
            <a:r>
              <a:rPr lang="ru-RU" sz="18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ерминов, штампов. </a:t>
            </a:r>
            <a:r>
              <a:rPr lang="ru-RU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Жанры </a:t>
            </a:r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официально-делового </a:t>
            </a:r>
            <a:r>
              <a:rPr lang="ru-RU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стиля – </a:t>
            </a:r>
            <a:r>
              <a:rPr lang="ru-RU" sz="18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закон, устав, инструкция, договор и др.</a:t>
            </a:r>
            <a:endParaRPr lang="ru-RU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8229600" cy="792162"/>
          </a:xfrm>
        </p:spPr>
        <p:txBody>
          <a:bodyPr/>
          <a:lstStyle/>
          <a:p>
            <a:r>
              <a:rPr lang="ru-RU" dirty="0" smtClean="0"/>
              <a:t>Деловые бумаги</a:t>
            </a:r>
            <a:endParaRPr lang="en-US" dirty="0"/>
          </a:p>
        </p:txBody>
      </p:sp>
      <p:sp>
        <p:nvSpPr>
          <p:cNvPr id="24579" name="AutoShape 3"/>
          <p:cNvSpPr>
            <a:spLocks noChangeArrowheads="1"/>
          </p:cNvSpPr>
          <p:nvPr/>
        </p:nvSpPr>
        <p:spPr bwMode="gray">
          <a:xfrm rot="5400000">
            <a:off x="-428660" y="2000239"/>
            <a:ext cx="5572163" cy="3571900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gray">
          <a:xfrm>
            <a:off x="857224" y="2357430"/>
            <a:ext cx="2928958" cy="39703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b="1" dirty="0" smtClean="0"/>
              <a:t>1. </a:t>
            </a:r>
            <a:r>
              <a:rPr lang="ru-RU" sz="1400" b="1" dirty="0"/>
              <a:t>наименование адресата, к которому обращаются с просьбой;</a:t>
            </a:r>
          </a:p>
          <a:p>
            <a:r>
              <a:rPr lang="ru-RU" sz="1400" b="1" dirty="0" smtClean="0"/>
              <a:t>2. </a:t>
            </a:r>
            <a:r>
              <a:rPr lang="ru-RU" sz="1400" b="1" dirty="0"/>
              <a:t>должность, фамилия, имя, отчество заявителя;</a:t>
            </a:r>
          </a:p>
          <a:p>
            <a:r>
              <a:rPr lang="ru-RU" sz="1400" b="1" dirty="0" smtClean="0"/>
              <a:t>3. </a:t>
            </a:r>
            <a:r>
              <a:rPr lang="ru-RU" sz="1400" b="1" dirty="0"/>
              <a:t>наименование документа (пишется с маленькой буквы посредине строки; после слова "заявление" ставится точка);</a:t>
            </a:r>
          </a:p>
          <a:p>
            <a:r>
              <a:rPr lang="ru-RU" sz="1400" b="1" dirty="0" smtClean="0"/>
              <a:t>4. </a:t>
            </a:r>
            <a:r>
              <a:rPr lang="ru-RU" sz="1400" b="1" dirty="0"/>
              <a:t>изложение просьбы (пишется с красной строки);</a:t>
            </a:r>
          </a:p>
          <a:p>
            <a:r>
              <a:rPr lang="ru-RU" sz="1400" b="1" dirty="0" smtClean="0"/>
              <a:t>обоснование </a:t>
            </a:r>
            <a:r>
              <a:rPr lang="ru-RU" sz="1400" b="1" dirty="0"/>
              <a:t>просьбы;</a:t>
            </a:r>
          </a:p>
          <a:p>
            <a:r>
              <a:rPr lang="ru-RU" sz="1400" b="1" dirty="0" smtClean="0"/>
              <a:t>5. </a:t>
            </a:r>
            <a:r>
              <a:rPr lang="ru-RU" sz="1400" b="1" dirty="0"/>
              <a:t>подпись автора заявления (пишется внизу справа);</a:t>
            </a:r>
          </a:p>
          <a:p>
            <a:r>
              <a:rPr lang="ru-RU" sz="1400" b="1" dirty="0" smtClean="0"/>
              <a:t>6. </a:t>
            </a:r>
            <a:r>
              <a:rPr lang="ru-RU" sz="1400" b="1" dirty="0"/>
              <a:t>дата (ставится слева под </a:t>
            </a:r>
            <a:r>
              <a:rPr lang="ru-RU" sz="1400" b="1" dirty="0" smtClean="0"/>
              <a:t>текстом).</a:t>
            </a:r>
            <a:endParaRPr lang="ru-RU" sz="1400" b="1" dirty="0"/>
          </a:p>
          <a:p>
            <a:pPr algn="ctr" eaLnBrk="0" hangingPunct="0"/>
            <a:r>
              <a:rPr lang="en-US" sz="1400" b="1" dirty="0" smtClean="0">
                <a:solidFill>
                  <a:srgbClr val="1C1C1C"/>
                </a:solidFill>
              </a:rPr>
              <a:t>.</a:t>
            </a:r>
            <a:endParaRPr lang="en-US" sz="1400" b="1" dirty="0">
              <a:solidFill>
                <a:srgbClr val="1C1C1C"/>
              </a:solidFill>
            </a:endParaRPr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gray">
          <a:xfrm rot="5400000">
            <a:off x="3857619" y="2000241"/>
            <a:ext cx="5500726" cy="3643337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gray">
          <a:xfrm>
            <a:off x="4929190" y="3000372"/>
            <a:ext cx="3143272" cy="26776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b="1" dirty="0"/>
              <a:t>1. Доверенность</a:t>
            </a:r>
          </a:p>
          <a:p>
            <a:r>
              <a:rPr lang="ru-RU" sz="1400" b="1" dirty="0"/>
              <a:t>2. ФИО доверителя, дата его рождения, паспортные данные.</a:t>
            </a:r>
          </a:p>
          <a:p>
            <a:r>
              <a:rPr lang="ru-RU" sz="1400" b="1" dirty="0"/>
              <a:t>3. ФИО доверенного лица, адрес, дата рождения, паспортные данные</a:t>
            </a:r>
          </a:p>
          <a:p>
            <a:r>
              <a:rPr lang="ru-RU" sz="1400" b="1" dirty="0"/>
              <a:t>4. Точные данные доверяемого дела</a:t>
            </a:r>
          </a:p>
          <a:p>
            <a:r>
              <a:rPr lang="ru-RU" sz="1400" b="1" dirty="0"/>
              <a:t>5. число</a:t>
            </a:r>
          </a:p>
          <a:p>
            <a:r>
              <a:rPr lang="ru-RU" sz="1400" b="1" dirty="0"/>
              <a:t>6. подпись (заверенная)</a:t>
            </a:r>
          </a:p>
          <a:p>
            <a:r>
              <a:rPr lang="ru-RU" sz="1400" b="1" dirty="0"/>
              <a:t> </a:t>
            </a:r>
          </a:p>
          <a:p>
            <a:pPr algn="ctr" eaLnBrk="0" hangingPunct="0"/>
            <a:r>
              <a:rPr lang="en-US" sz="1400" b="1" dirty="0" smtClean="0">
                <a:solidFill>
                  <a:srgbClr val="1C1C1C"/>
                </a:solidFill>
              </a:rPr>
              <a:t>.</a:t>
            </a:r>
            <a:endParaRPr lang="en-US" sz="1400" b="1" dirty="0">
              <a:solidFill>
                <a:srgbClr val="1C1C1C"/>
              </a:solidFill>
            </a:endParaRPr>
          </a:p>
        </p:txBody>
      </p:sp>
      <p:pic>
        <p:nvPicPr>
          <p:cNvPr id="24591" name="Picture 15" descr="O_chevron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2428868"/>
            <a:ext cx="412750" cy="363537"/>
          </a:xfrm>
          <a:prstGeom prst="rect">
            <a:avLst/>
          </a:prstGeom>
          <a:noFill/>
        </p:spPr>
      </p:pic>
      <p:pic>
        <p:nvPicPr>
          <p:cNvPr id="24592" name="Picture 16" descr="O_chevron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000240"/>
            <a:ext cx="412750" cy="363537"/>
          </a:xfrm>
          <a:prstGeom prst="rect">
            <a:avLst/>
          </a:prstGeom>
          <a:noFill/>
        </p:spPr>
      </p:pic>
      <p:sp>
        <p:nvSpPr>
          <p:cNvPr id="24602" name="Rectangle 26"/>
          <p:cNvSpPr>
            <a:spLocks noChangeArrowheads="1"/>
          </p:cNvSpPr>
          <p:nvPr/>
        </p:nvSpPr>
        <p:spPr bwMode="gray">
          <a:xfrm>
            <a:off x="0" y="6653213"/>
            <a:ext cx="9144000" cy="214312"/>
          </a:xfrm>
          <a:prstGeom prst="rect">
            <a:avLst/>
          </a:prstGeom>
          <a:solidFill>
            <a:srgbClr val="000000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800" b="1">
                <a:solidFill>
                  <a:srgbClr val="FFFFFF"/>
                </a:solidFill>
              </a:rPr>
              <a:t>[Image Info]   </a:t>
            </a:r>
            <a:r>
              <a:rPr lang="en-US" sz="800">
                <a:solidFill>
                  <a:srgbClr val="FFFFFF"/>
                </a:solidFill>
              </a:rPr>
              <a:t>www.wizdata,co,kr                    Note to customers : This image has been licensed to be used within this PowerPoint template only.  You may not extract the image for any other use. 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gray">
          <a:xfrm>
            <a:off x="1071538" y="1071546"/>
            <a:ext cx="250033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b="1" i="1" dirty="0"/>
              <a:t>Заявление</a:t>
            </a:r>
            <a:r>
              <a:rPr lang="ru-RU" sz="1400" b="1" dirty="0"/>
              <a:t>— это официальный документ с письменной просьбой о чем-нибудь</a:t>
            </a:r>
            <a:endParaRPr lang="en-US" sz="1400" b="1" dirty="0">
              <a:solidFill>
                <a:srgbClr val="1C1C1C"/>
              </a:solidFill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gray">
          <a:xfrm>
            <a:off x="4929190" y="1285860"/>
            <a:ext cx="3214710" cy="1169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b="1" i="1" dirty="0"/>
              <a:t>Доверенность</a:t>
            </a:r>
            <a:r>
              <a:rPr lang="ru-RU" sz="1400" b="1" dirty="0"/>
              <a:t> — это документ, дающий кому-нибудь право (полномочия) действовать от имени лица, выдавшего доверенность</a:t>
            </a:r>
            <a:endParaRPr lang="en-US" sz="1400" b="1" dirty="0">
              <a:solidFill>
                <a:srgbClr val="1C1C1C"/>
              </a:solidFill>
            </a:endParaRPr>
          </a:p>
        </p:txBody>
      </p:sp>
      <p:sp>
        <p:nvSpPr>
          <p:cNvPr id="12" name="Стрелка вправо 11">
            <a:hlinkClick r:id="rId3" action="ppaction://hlinkfile"/>
          </p:cNvPr>
          <p:cNvSpPr/>
          <p:nvPr/>
        </p:nvSpPr>
        <p:spPr>
          <a:xfrm>
            <a:off x="357158" y="500042"/>
            <a:ext cx="714380" cy="4131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5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5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5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5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5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5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usiness_ani">
  <a:themeElements>
    <a:clrScheme name="Default Design 1">
      <a:dk1>
        <a:srgbClr val="000000"/>
      </a:dk1>
      <a:lt1>
        <a:srgbClr val="C8D4E2"/>
      </a:lt1>
      <a:dk2>
        <a:srgbClr val="015465"/>
      </a:dk2>
      <a:lt2>
        <a:srgbClr val="808080"/>
      </a:lt2>
      <a:accent1>
        <a:srgbClr val="B96F81"/>
      </a:accent1>
      <a:accent2>
        <a:srgbClr val="84B75D"/>
      </a:accent2>
      <a:accent3>
        <a:srgbClr val="E0E6EE"/>
      </a:accent3>
      <a:accent4>
        <a:srgbClr val="000000"/>
      </a:accent4>
      <a:accent5>
        <a:srgbClr val="D9BBC1"/>
      </a:accent5>
      <a:accent6>
        <a:srgbClr val="77A653"/>
      </a:accent6>
      <a:hlink>
        <a:srgbClr val="B88A68"/>
      </a:hlink>
      <a:folHlink>
        <a:srgbClr val="91A7C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C8D4E2"/>
        </a:lt1>
        <a:dk2>
          <a:srgbClr val="015465"/>
        </a:dk2>
        <a:lt2>
          <a:srgbClr val="808080"/>
        </a:lt2>
        <a:accent1>
          <a:srgbClr val="B96F81"/>
        </a:accent1>
        <a:accent2>
          <a:srgbClr val="84B75D"/>
        </a:accent2>
        <a:accent3>
          <a:srgbClr val="E0E6EE"/>
        </a:accent3>
        <a:accent4>
          <a:srgbClr val="000000"/>
        </a:accent4>
        <a:accent5>
          <a:srgbClr val="D9BBC1"/>
        </a:accent5>
        <a:accent6>
          <a:srgbClr val="77A653"/>
        </a:accent6>
        <a:hlink>
          <a:srgbClr val="B88A68"/>
        </a:hlink>
        <a:folHlink>
          <a:srgbClr val="91A7C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CCE1C9"/>
        </a:lt1>
        <a:dk2>
          <a:srgbClr val="660066"/>
        </a:dk2>
        <a:lt2>
          <a:srgbClr val="808080"/>
        </a:lt2>
        <a:accent1>
          <a:srgbClr val="8F7AC4"/>
        </a:accent1>
        <a:accent2>
          <a:srgbClr val="D79E5F"/>
        </a:accent2>
        <a:accent3>
          <a:srgbClr val="E2EEE1"/>
        </a:accent3>
        <a:accent4>
          <a:srgbClr val="000000"/>
        </a:accent4>
        <a:accent5>
          <a:srgbClr val="C6BEDE"/>
        </a:accent5>
        <a:accent6>
          <a:srgbClr val="C38F55"/>
        </a:accent6>
        <a:hlink>
          <a:srgbClr val="6494BC"/>
        </a:hlink>
        <a:folHlink>
          <a:srgbClr val="A6BD9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E3D9D3"/>
        </a:lt1>
        <a:dk2>
          <a:srgbClr val="A50021"/>
        </a:dk2>
        <a:lt2>
          <a:srgbClr val="808080"/>
        </a:lt2>
        <a:accent1>
          <a:srgbClr val="5E87CA"/>
        </a:accent1>
        <a:accent2>
          <a:srgbClr val="B75D86"/>
        </a:accent2>
        <a:accent3>
          <a:srgbClr val="EFE9E6"/>
        </a:accent3>
        <a:accent4>
          <a:srgbClr val="000000"/>
        </a:accent4>
        <a:accent5>
          <a:srgbClr val="B6C3E1"/>
        </a:accent5>
        <a:accent6>
          <a:srgbClr val="A65379"/>
        </a:accent6>
        <a:hlink>
          <a:srgbClr val="5DB648"/>
        </a:hlink>
        <a:folHlink>
          <a:srgbClr val="C2A29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business_ani</Template>
  <TotalTime>388</TotalTime>
  <Words>295</Words>
  <Application>Microsoft Office PowerPoint</Application>
  <PresentationFormat>Экран (4:3)</PresentationFormat>
  <Paragraphs>46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business_ani</vt:lpstr>
      <vt:lpstr>Стили речи</vt:lpstr>
      <vt:lpstr>      Официально-деловой стиль.  Деловые бумаги</vt:lpstr>
      <vt:lpstr>Цели урока:</vt:lpstr>
      <vt:lpstr>Официально-деловой стиль</vt:lpstr>
      <vt:lpstr>Официально-деловой стиль</vt:lpstr>
      <vt:lpstr>Деловые бумаги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Стили речи</dc:title>
  <dc:creator>Татьяна</dc:creator>
  <cp:lastModifiedBy>Zavuch</cp:lastModifiedBy>
  <cp:revision>38</cp:revision>
  <dcterms:created xsi:type="dcterms:W3CDTF">2012-10-27T15:29:13Z</dcterms:created>
  <dcterms:modified xsi:type="dcterms:W3CDTF">2012-10-31T14:45:31Z</dcterms:modified>
</cp:coreProperties>
</file>